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uli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Hind Madurai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regular.fntdata"/><Relationship Id="rId42" Type="http://schemas.openxmlformats.org/officeDocument/2006/relationships/font" Target="fonts/Muli-italic.fntdata"/><Relationship Id="rId41" Type="http://schemas.openxmlformats.org/officeDocument/2006/relationships/font" Target="fonts/Muli-bold.fntdata"/><Relationship Id="rId44" Type="http://schemas.openxmlformats.org/officeDocument/2006/relationships/font" Target="fonts/Nunito-regular.fntdata"/><Relationship Id="rId43" Type="http://schemas.openxmlformats.org/officeDocument/2006/relationships/font" Target="fonts/Muli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indMadurai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HindMadurai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652b6d8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652b6d8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0652b6d8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0652b6d8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652b6d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652b6d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652b6d87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652b6d87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3e129ed9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3e129ed9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652b6d87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652b6d87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652b6d8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652b6d8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652b6d87_4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652b6d87_4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652b6d87_4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0652b6d87_4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652b6d87_4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652b6d87_4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3d8816c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3d8816c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652b6d87_4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0652b6d87_4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0652b6d87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0652b6d8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e129ed9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3e129ed9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0652b6d8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0652b6d8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0652b6d87_4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0652b6d87_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0652b6d87_4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0652b6d87_4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0652b6d87_4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0652b6d87_4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3c272ecb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3c272ecb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652b6d87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652b6d87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652b6d8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652b6d8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3e129ed9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3e129ed9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0652b6d8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0652b6d8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652b6d87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652b6d87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0652b6d87_4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0652b6d87_4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0652b6d87_4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0652b6d87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3c272ecb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3c272ecb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986b560f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986b560f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0652b6d87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0652b6d87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652b6d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652b6d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652b6d8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652b6d8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652b6d87_4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652b6d87_4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0652b6d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0652b6d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177" l="0" r="0" t="0"/>
          <a:stretch/>
        </p:blipFill>
        <p:spPr>
          <a:xfrm>
            <a:off x="0" y="0"/>
            <a:ext cx="914399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46025" y="452925"/>
            <a:ext cx="55929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CD00"/>
                </a:solidFill>
                <a:latin typeface="Nunito"/>
                <a:ea typeface="Nunito"/>
                <a:cs typeface="Nunito"/>
                <a:sym typeface="Nunito"/>
              </a:rPr>
              <a:t>Applied Plotting, Charting &amp; Data Representation in Python</a:t>
            </a:r>
            <a:endParaRPr b="1" sz="3000">
              <a:solidFill>
                <a:srgbClr val="FFCD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654925" y="1813373"/>
            <a:ext cx="308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Santiago Mondragón Medina</a:t>
            </a:r>
            <a:endParaRPr sz="16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Cristian Rodríguez Cardona</a:t>
            </a:r>
            <a:endParaRPr sz="16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Sebastián Restrepo Quiceno</a:t>
            </a:r>
            <a:endParaRPr sz="16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8394" l="15561" r="0" t="19859"/>
          <a:stretch/>
        </p:blipFill>
        <p:spPr>
          <a:xfrm>
            <a:off x="0" y="3795225"/>
            <a:ext cx="9144002" cy="1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50330" t="0"/>
          <a:stretch/>
        </p:blipFill>
        <p:spPr>
          <a:xfrm>
            <a:off x="7198752" y="4424425"/>
            <a:ext cx="1467773" cy="4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842625" y="3062525"/>
            <a:ext cx="18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Analítica de Datos</a:t>
            </a:r>
            <a:endParaRPr b="1" i="1" sz="16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8400" y="1961150"/>
            <a:ext cx="4539500" cy="36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36023" l="9712" r="49648" t="6329"/>
          <a:stretch/>
        </p:blipFill>
        <p:spPr>
          <a:xfrm>
            <a:off x="2332775" y="635675"/>
            <a:ext cx="4592750" cy="366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34994" l="51019" r="12636" t="7391"/>
          <a:stretch/>
        </p:blipFill>
        <p:spPr>
          <a:xfrm>
            <a:off x="2261850" y="454925"/>
            <a:ext cx="4593202" cy="4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1623000" y="1630750"/>
            <a:ext cx="5898000" cy="14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No te confíes de los valores por defecto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184325" y="3166125"/>
            <a:ext cx="4516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Los plots siempre necesitan al menos un poco de retoque manual</a:t>
            </a:r>
            <a:endParaRPr i="1" sz="18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396850" y="405950"/>
            <a:ext cx="357900" cy="3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0" y="4550575"/>
            <a:ext cx="9144000" cy="614100"/>
            <a:chOff x="0" y="4550575"/>
            <a:chExt cx="9144000" cy="614100"/>
          </a:xfrm>
        </p:grpSpPr>
        <p:sp>
          <p:nvSpPr>
            <p:cNvPr id="162" name="Google Shape;162;p25"/>
            <p:cNvSpPr/>
            <p:nvPr/>
          </p:nvSpPr>
          <p:spPr>
            <a:xfrm>
              <a:off x="0" y="4550575"/>
              <a:ext cx="91440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5"/>
            <p:cNvPicPr preferRelativeResize="0"/>
            <p:nvPr/>
          </p:nvPicPr>
          <p:blipFill rotWithShape="1">
            <a:blip r:embed="rId3">
              <a:alphaModFix/>
            </a:blip>
            <a:srcRect b="0" l="15951" r="13437" t="0"/>
            <a:stretch/>
          </p:blipFill>
          <p:spPr>
            <a:xfrm>
              <a:off x="2687250" y="4550575"/>
              <a:ext cx="6456749" cy="59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2035275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1783225" y="2800988"/>
            <a:ext cx="54783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matplotlib.pyplot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83225" y="329750"/>
            <a:ext cx="30918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Librerías de visualización de datos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F9F9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150" y="-1126175"/>
            <a:ext cx="9144000" cy="2356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366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b="1" i="1" sz="2400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174" name="Google Shape;174;p26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175" name="Google Shape;175;p26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6"/>
          <p:cNvSpPr txBox="1"/>
          <p:nvPr/>
        </p:nvSpPr>
        <p:spPr>
          <a:xfrm>
            <a:off x="2214525" y="2224412"/>
            <a:ext cx="4813800" cy="117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Es una librería basada en Matlab, usada para representar y visualizar conjuntos de datos</a:t>
            </a:r>
            <a:endParaRPr i="1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311700" y="1001000"/>
            <a:ext cx="2468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Tipos de visualizaciones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183" name="Google Shape;183;p27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184" name="Google Shape;184;p27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185" name="Google Shape;185;p27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759" y="649138"/>
            <a:ext cx="1408425" cy="11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331" y="2430716"/>
            <a:ext cx="1635239" cy="117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363" y="616930"/>
            <a:ext cx="1559887" cy="11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4525" y="559350"/>
            <a:ext cx="1783546" cy="133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4347" y="2462923"/>
            <a:ext cx="1783534" cy="1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469732" y="2034691"/>
            <a:ext cx="1408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Scatter Plot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5431171" y="2034691"/>
            <a:ext cx="1091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Linear Plot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7157501" y="2034691"/>
            <a:ext cx="1091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Bar Chart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3355091" y="3848477"/>
            <a:ext cx="1555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Histograms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5480291" y="3848477"/>
            <a:ext cx="1091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Box Plot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7204828" y="3848464"/>
            <a:ext cx="1091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Heat Map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9">
            <a:alphaModFix/>
          </a:blip>
          <a:srcRect b="0" l="0" r="10474" t="0"/>
          <a:stretch/>
        </p:blipFill>
        <p:spPr>
          <a:xfrm>
            <a:off x="6933050" y="2390850"/>
            <a:ext cx="1700250" cy="13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Scatter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04" name="Google Shape;204;p28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05" name="Google Shape;205;p28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06" name="Google Shape;206;p28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599" y="575425"/>
            <a:ext cx="4617250" cy="3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24600"/>
            <a:ext cx="2990900" cy="1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Linear P</a:t>
            </a: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15" name="Google Shape;215;p29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16" name="Google Shape;216;p29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17" name="Google Shape;217;p29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75" y="556450"/>
            <a:ext cx="4388399" cy="346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95900"/>
            <a:ext cx="3074125" cy="13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Bar Chart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26" name="Google Shape;226;p30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27" name="Google Shape;227;p30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28" name="Google Shape;228;p30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764" y="609685"/>
            <a:ext cx="4576625" cy="34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0900"/>
            <a:ext cx="2637679" cy="28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Histograms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38" name="Google Shape;238;p31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39" name="Google Shape;239;p31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587" y="584597"/>
            <a:ext cx="4892918" cy="3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54850"/>
            <a:ext cx="3239787" cy="22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45675" y="2043200"/>
            <a:ext cx="40452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Hind Madurai"/>
                <a:ea typeface="Hind Madurai"/>
                <a:cs typeface="Hind Madurai"/>
                <a:sym typeface="Hind Madurai"/>
              </a:rPr>
              <a:t>Content</a:t>
            </a:r>
            <a:endParaRPr b="1">
              <a:solidFill>
                <a:srgbClr val="F3F3F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45675" y="2211600"/>
            <a:ext cx="4045200" cy="7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Contenido</a:t>
            </a:r>
            <a:endParaRPr b="1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68400" y="498525"/>
            <a:ext cx="3837000" cy="3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2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</a:br>
            <a:endParaRPr i="1" sz="12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¿Qué es visualización científica?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Heurísticas y herramientas para diseñar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Tipos de Plots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66666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sz="1600">
              <a:solidFill>
                <a:srgbClr val="666666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69" name="Google Shape;69;p14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70" name="Google Shape;70;p14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Box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49" name="Google Shape;249;p32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50" name="Google Shape;250;p32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779" y="666615"/>
            <a:ext cx="5392201" cy="33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311700" y="1237044"/>
            <a:ext cx="21279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No code*</a:t>
            </a:r>
            <a:endParaRPr i="1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Matplotlib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Box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60" name="Google Shape;260;p33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61" name="Google Shape;261;p33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 b="0" l="0" r="10474" t="0"/>
          <a:stretch/>
        </p:blipFill>
        <p:spPr>
          <a:xfrm>
            <a:off x="3375575" y="325972"/>
            <a:ext cx="4766725" cy="375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688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2035275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68" name="Google Shape;268;p34"/>
          <p:cNvGrpSpPr/>
          <p:nvPr/>
        </p:nvGrpSpPr>
        <p:grpSpPr>
          <a:xfrm>
            <a:off x="0" y="4550575"/>
            <a:ext cx="9144000" cy="614100"/>
            <a:chOff x="0" y="4550575"/>
            <a:chExt cx="9144000" cy="614100"/>
          </a:xfrm>
        </p:grpSpPr>
        <p:sp>
          <p:nvSpPr>
            <p:cNvPr id="269" name="Google Shape;269;p34"/>
            <p:cNvSpPr/>
            <p:nvPr/>
          </p:nvSpPr>
          <p:spPr>
            <a:xfrm>
              <a:off x="0" y="4550575"/>
              <a:ext cx="91440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0" name="Google Shape;270;p34"/>
            <p:cNvPicPr preferRelativeResize="0"/>
            <p:nvPr/>
          </p:nvPicPr>
          <p:blipFill rotWithShape="1">
            <a:blip r:embed="rId3">
              <a:alphaModFix/>
            </a:blip>
            <a:srcRect b="0" l="15951" r="13437" t="0"/>
            <a:stretch/>
          </p:blipFill>
          <p:spPr>
            <a:xfrm>
              <a:off x="2687250" y="4550575"/>
              <a:ext cx="6456749" cy="59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4"/>
          <p:cNvSpPr txBox="1"/>
          <p:nvPr/>
        </p:nvSpPr>
        <p:spPr>
          <a:xfrm>
            <a:off x="1783225" y="2800988"/>
            <a:ext cx="54783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Dataframe.plot - pandas.tools.plotting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396850" y="405950"/>
            <a:ext cx="357900" cy="3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683225" y="329750"/>
            <a:ext cx="30918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Librerías de visualización de datos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F9F9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150" y="-1126175"/>
            <a:ext cx="9144000" cy="2356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 txBox="1"/>
          <p:nvPr>
            <p:ph type="title"/>
          </p:nvPr>
        </p:nvSpPr>
        <p:spPr>
          <a:xfrm>
            <a:off x="311700" y="366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b="1" i="1" sz="2400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81" name="Google Shape;281;p35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82" name="Google Shape;282;p35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5"/>
          <p:cNvSpPr txBox="1"/>
          <p:nvPr/>
        </p:nvSpPr>
        <p:spPr>
          <a:xfrm>
            <a:off x="2214525" y="2224412"/>
            <a:ext cx="4813800" cy="117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Utiliza matplotlib. Ofrece una serie de </a:t>
            </a:r>
            <a:r>
              <a:rPr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visualizaciones</a:t>
            </a:r>
            <a:r>
              <a:rPr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 de una manera mucho más fácil y rápida que matplotlib</a:t>
            </a:r>
            <a:endParaRPr i="1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311700" y="1001000"/>
            <a:ext cx="1725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Scatterplot by color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90" name="Google Shape;290;p36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291" name="Google Shape;291;p36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292" name="Google Shape;292;p36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36"/>
          <p:cNvPicPr preferRelativeResize="0"/>
          <p:nvPr/>
        </p:nvPicPr>
        <p:blipFill rotWithShape="1">
          <a:blip r:embed="rId4">
            <a:alphaModFix/>
          </a:blip>
          <a:srcRect b="0" l="-4120" r="4120" t="0"/>
          <a:stretch/>
        </p:blipFill>
        <p:spPr>
          <a:xfrm>
            <a:off x="4055250" y="454925"/>
            <a:ext cx="5100899" cy="38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 rotWithShape="1">
          <a:blip r:embed="rId5">
            <a:alphaModFix/>
          </a:blip>
          <a:srcRect b="89280" l="0" r="0" t="0"/>
          <a:stretch/>
        </p:blipFill>
        <p:spPr>
          <a:xfrm>
            <a:off x="311700" y="3756525"/>
            <a:ext cx="3994550" cy="2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311700" y="1001000"/>
            <a:ext cx="1725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Scatterplot by color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01" name="Google Shape;301;p37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02" name="Google Shape;302;p37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03" name="Google Shape;303;p37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786" y="436850"/>
            <a:ext cx="5111658" cy="38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701875"/>
            <a:ext cx="34004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Pandas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311700" y="1001000"/>
            <a:ext cx="17259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Scatterplot by color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12" name="Google Shape;312;p38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13" name="Google Shape;313;p38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14" name="Google Shape;314;p38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825" y="415125"/>
            <a:ext cx="5169600" cy="38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847775"/>
            <a:ext cx="249555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0E6C5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9"/>
          <p:cNvGrpSpPr/>
          <p:nvPr/>
        </p:nvGrpSpPr>
        <p:grpSpPr>
          <a:xfrm>
            <a:off x="0" y="4529400"/>
            <a:ext cx="9144000" cy="614100"/>
            <a:chOff x="0" y="4550575"/>
            <a:chExt cx="9144000" cy="614100"/>
          </a:xfrm>
        </p:grpSpPr>
        <p:sp>
          <p:nvSpPr>
            <p:cNvPr id="322" name="Google Shape;322;p39"/>
            <p:cNvSpPr/>
            <p:nvPr/>
          </p:nvSpPr>
          <p:spPr>
            <a:xfrm>
              <a:off x="0" y="4550575"/>
              <a:ext cx="91440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3" name="Google Shape;323;p39"/>
            <p:cNvPicPr preferRelativeResize="0"/>
            <p:nvPr/>
          </p:nvPicPr>
          <p:blipFill rotWithShape="1">
            <a:blip r:embed="rId3">
              <a:alphaModFix/>
            </a:blip>
            <a:srcRect b="0" l="15951" r="13437" t="0"/>
            <a:stretch/>
          </p:blipFill>
          <p:spPr>
            <a:xfrm>
              <a:off x="2687250" y="4550575"/>
              <a:ext cx="6456749" cy="59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2035275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1783225" y="2800988"/>
            <a:ext cx="54783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326" name="Google Shape;326;p39"/>
          <p:cNvSpPr/>
          <p:nvPr/>
        </p:nvSpPr>
        <p:spPr>
          <a:xfrm>
            <a:off x="396850" y="405950"/>
            <a:ext cx="357900" cy="3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>
            <a:off x="683225" y="329750"/>
            <a:ext cx="3091800" cy="42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Librerías de visualización de datos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F9F9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/>
        </p:nvSpPr>
        <p:spPr>
          <a:xfrm>
            <a:off x="150" y="-1126175"/>
            <a:ext cx="9144000" cy="2356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11700" y="366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b="1" i="1" sz="2400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2214525" y="2224412"/>
            <a:ext cx="4813800" cy="117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 basa en matplotlib. Agrega estilos para hacer que las visualizaciones de datos predeterminadas sean mucho más atractivas visualmente y que la creación de tipos específicos de gráficos complicados sea mucho más simple.</a:t>
            </a:r>
            <a:endParaRPr i="1">
              <a:solidFill>
                <a:srgbClr val="31043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35" name="Google Shape;335;p40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36" name="Google Shape;336;p40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37" name="Google Shape;337;p40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Violin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44" name="Google Shape;344;p41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45" name="Google Shape;345;p41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46" name="Google Shape;346;p41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350" y="778826"/>
            <a:ext cx="5391325" cy="30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5325"/>
            <a:ext cx="2934900" cy="18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082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Visualización científica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284625" y="2287125"/>
            <a:ext cx="48084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“Es una interfaz entre las personas y los datos, es el proceso de mostrar datos científicos de una forma directa y automática”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035675" y="3267400"/>
            <a:ext cx="3306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(Rougier, Droettboom, Bourne, 2014)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311700" y="1001000"/>
            <a:ext cx="2731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Kde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55" name="Google Shape;355;p42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56" name="Google Shape;356;p42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57" name="Google Shape;357;p42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42"/>
          <p:cNvPicPr preferRelativeResize="0"/>
          <p:nvPr/>
        </p:nvPicPr>
        <p:blipFill rotWithShape="1">
          <a:blip r:embed="rId4">
            <a:alphaModFix/>
          </a:blip>
          <a:srcRect b="-3180" l="0" r="0" t="3180"/>
          <a:stretch/>
        </p:blipFill>
        <p:spPr>
          <a:xfrm>
            <a:off x="4904150" y="360650"/>
            <a:ext cx="2899539" cy="40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275" y="1344775"/>
            <a:ext cx="3567200" cy="21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PairGrid &amp; Scatterplot matrix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66" name="Google Shape;366;p43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67" name="Google Shape;367;p43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68" name="Google Shape;368;p43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75" y="427200"/>
            <a:ext cx="3823849" cy="37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49150"/>
            <a:ext cx="26479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311700" y="1001000"/>
            <a:ext cx="115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Ridge Plot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77" name="Google Shape;377;p44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78" name="Google Shape;378;p44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379" name="Google Shape;379;p44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928" y="420400"/>
            <a:ext cx="5654375" cy="3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75" y="1364425"/>
            <a:ext cx="2370725" cy="22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311700" y="360650"/>
            <a:ext cx="85206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Seaborn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311700" y="1001000"/>
            <a:ext cx="8520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Hexbin Plot with Marginal Distributions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389" name="Google Shape;389;p45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0" name="Google Shape;390;p45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23" y="353250"/>
            <a:ext cx="3870175" cy="38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0888"/>
            <a:ext cx="31718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 rotWithShape="1">
          <a:blip r:embed="rId3">
            <a:alphaModFix/>
          </a:blip>
          <a:srcRect b="4177" l="0" r="0" t="0"/>
          <a:stretch/>
        </p:blipFill>
        <p:spPr>
          <a:xfrm>
            <a:off x="0" y="0"/>
            <a:ext cx="914399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 txBox="1"/>
          <p:nvPr>
            <p:ph type="title"/>
          </p:nvPr>
        </p:nvSpPr>
        <p:spPr>
          <a:xfrm>
            <a:off x="3038100" y="2054550"/>
            <a:ext cx="30678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CD00"/>
                </a:solidFill>
                <a:latin typeface="Hind Madurai"/>
                <a:ea typeface="Hind Madurai"/>
                <a:cs typeface="Hind Madurai"/>
                <a:sym typeface="Hind Madurai"/>
              </a:rPr>
              <a:t>¡Gracias!</a:t>
            </a:r>
            <a:endParaRPr b="1" i="1" sz="4800">
              <a:solidFill>
                <a:srgbClr val="FFCD00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399" name="Google Shape;399;p46"/>
          <p:cNvPicPr preferRelativeResize="0"/>
          <p:nvPr/>
        </p:nvPicPr>
        <p:blipFill rotWithShape="1">
          <a:blip r:embed="rId4">
            <a:alphaModFix/>
          </a:blip>
          <a:srcRect b="0" l="16754" r="14099" t="0"/>
          <a:stretch/>
        </p:blipFill>
        <p:spPr>
          <a:xfrm>
            <a:off x="2821025" y="4550750"/>
            <a:ext cx="6322976" cy="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-100"/>
            <a:ext cx="4567800" cy="5143500"/>
          </a:xfrm>
          <a:prstGeom prst="rect">
            <a:avLst/>
          </a:prstGeom>
          <a:solidFill>
            <a:srgbClr val="3104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458675" y="2620550"/>
            <a:ext cx="1816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según Edward Tufte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14275" y="1655988"/>
            <a:ext cx="366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Heurísticas de visualización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690950" y="1643425"/>
            <a:ext cx="23379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Data-ink ratio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Chartjunk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Lie Factor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Sparklines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0" y="4550575"/>
            <a:ext cx="9144000" cy="614100"/>
            <a:chOff x="0" y="4550575"/>
            <a:chExt cx="9144000" cy="614100"/>
          </a:xfrm>
        </p:grpSpPr>
        <p:sp>
          <p:nvSpPr>
            <p:cNvPr id="88" name="Google Shape;88;p16"/>
            <p:cNvSpPr/>
            <p:nvPr/>
          </p:nvSpPr>
          <p:spPr>
            <a:xfrm>
              <a:off x="0" y="4550575"/>
              <a:ext cx="91440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15951" r="13437" t="0"/>
            <a:stretch/>
          </p:blipFill>
          <p:spPr>
            <a:xfrm>
              <a:off x="2687250" y="4550575"/>
              <a:ext cx="6456749" cy="59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60650"/>
            <a:ext cx="8058000" cy="5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10432"/>
                </a:solidFill>
                <a:latin typeface="Hind Madurai"/>
                <a:ea typeface="Hind Madurai"/>
                <a:cs typeface="Hind Madurai"/>
                <a:sym typeface="Hind Madurai"/>
              </a:rPr>
              <a:t>Heurísticas de Visualización</a:t>
            </a:r>
            <a:endParaRPr i="1">
              <a:solidFill>
                <a:srgbClr val="31043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11700" y="1001000"/>
            <a:ext cx="2468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Según Edward Tufte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729475" y="3685700"/>
            <a:ext cx="1002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SparkLines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12150" y="4547675"/>
            <a:ext cx="9144000" cy="595825"/>
            <a:chOff x="12150" y="4547675"/>
            <a:chExt cx="9144000" cy="595825"/>
          </a:xfrm>
        </p:grpSpPr>
        <p:sp>
          <p:nvSpPr>
            <p:cNvPr id="98" name="Google Shape;98;p17"/>
            <p:cNvSpPr/>
            <p:nvPr/>
          </p:nvSpPr>
          <p:spPr>
            <a:xfrm>
              <a:off x="12150" y="4547675"/>
              <a:ext cx="9144000" cy="592800"/>
            </a:xfrm>
            <a:prstGeom prst="rect">
              <a:avLst/>
            </a:prstGeom>
            <a:solidFill>
              <a:srgbClr val="3104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</a:t>
              </a:r>
              <a:endParaRPr/>
            </a:p>
          </p:txBody>
        </p:sp>
        <p:pic>
          <p:nvPicPr>
            <p:cNvPr id="99" name="Google Shape;99;p17"/>
            <p:cNvPicPr preferRelativeResize="0"/>
            <p:nvPr/>
          </p:nvPicPr>
          <p:blipFill rotWithShape="1">
            <a:blip r:embed="rId3">
              <a:alphaModFix/>
            </a:blip>
            <a:srcRect b="0" l="15555" r="13832" t="0"/>
            <a:stretch/>
          </p:blipFill>
          <p:spPr>
            <a:xfrm>
              <a:off x="2687275" y="4550550"/>
              <a:ext cx="6456726" cy="59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57" y="1430900"/>
            <a:ext cx="2230433" cy="2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4752" l="0" r="0" t="8207"/>
          <a:stretch/>
        </p:blipFill>
        <p:spPr>
          <a:xfrm>
            <a:off x="3287425" y="1430891"/>
            <a:ext cx="2230450" cy="2048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977450" y="3685700"/>
            <a:ext cx="1309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Data-ink ratio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/>
          </a:blip>
          <a:srcRect b="15255" l="48108" r="1923" t="3896"/>
          <a:stretch/>
        </p:blipFill>
        <p:spPr>
          <a:xfrm>
            <a:off x="5827125" y="1508038"/>
            <a:ext cx="2716036" cy="19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901500" y="3685700"/>
            <a:ext cx="1002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Chart Junk</a:t>
            </a:r>
            <a:endParaRPr i="1"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-100"/>
            <a:ext cx="4567800" cy="5143500"/>
          </a:xfrm>
          <a:prstGeom prst="rect">
            <a:avLst/>
          </a:prstGeom>
          <a:solidFill>
            <a:srgbClr val="3104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2458675" y="2620550"/>
            <a:ext cx="1816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según Alberto Cairo</a:t>
            </a:r>
            <a:endParaRPr i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368800" y="1656000"/>
            <a:ext cx="390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Una buena visualización es...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690950" y="1643425"/>
            <a:ext cx="37245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Madurai"/>
              <a:buAutoNum type="arabicPeriod"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Confiable (consigo y con la audiencia)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Madurai"/>
              <a:buAutoNum type="arabicPeriod"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Funcional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Madurai"/>
              <a:buAutoNum type="arabicPeriod"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Estética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Madurai"/>
              <a:buAutoNum type="arabicPeriod"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Informativa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nd Madurai"/>
              <a:buAutoNum type="arabicPeriod"/>
            </a:pPr>
            <a:r>
              <a:rPr lang="en">
                <a:solidFill>
                  <a:srgbClr val="434343"/>
                </a:solidFill>
                <a:latin typeface="Hind Madurai"/>
                <a:ea typeface="Hind Madurai"/>
                <a:cs typeface="Hind Madurai"/>
                <a:sym typeface="Hind Madurai"/>
              </a:rPr>
              <a:t>Ligera pero con responsabilidad ética</a:t>
            </a:r>
            <a:endParaRPr>
              <a:solidFill>
                <a:srgbClr val="434343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0" y="4550575"/>
            <a:ext cx="9144000" cy="614100"/>
            <a:chOff x="0" y="4550575"/>
            <a:chExt cx="9144000" cy="614100"/>
          </a:xfrm>
        </p:grpSpPr>
        <p:sp>
          <p:nvSpPr>
            <p:cNvPr id="114" name="Google Shape;114;p18"/>
            <p:cNvSpPr/>
            <p:nvPr/>
          </p:nvSpPr>
          <p:spPr>
            <a:xfrm>
              <a:off x="0" y="4550575"/>
              <a:ext cx="91440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8"/>
            <p:cNvPicPr preferRelativeResize="0"/>
            <p:nvPr/>
          </p:nvPicPr>
          <p:blipFill rotWithShape="1">
            <a:blip r:embed="rId3">
              <a:alphaModFix/>
            </a:blip>
            <a:srcRect b="0" l="15951" r="13437" t="0"/>
            <a:stretch/>
          </p:blipFill>
          <p:spPr>
            <a:xfrm>
              <a:off x="2687250" y="4550575"/>
              <a:ext cx="6456749" cy="59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1630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Siempre pe</a:t>
            </a: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n</a:t>
            </a: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sando en el usuario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184325" y="2571750"/>
            <a:ext cx="4516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Publicación científica </a:t>
            </a:r>
            <a:r>
              <a:rPr b="1" i="1" lang="en" sz="18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vs </a:t>
            </a:r>
            <a:r>
              <a:rPr i="1" lang="en" sz="1800">
                <a:solidFill>
                  <a:schemeClr val="lt1"/>
                </a:solidFill>
                <a:latin typeface="Hind Madurai"/>
                <a:ea typeface="Hind Madurai"/>
                <a:cs typeface="Hind Madurai"/>
                <a:sym typeface="Hind Madurai"/>
              </a:rPr>
              <a:t>Audiencia general</a:t>
            </a:r>
            <a:endParaRPr i="1" sz="18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4850375" y="1894075"/>
            <a:ext cx="357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“Menos es más”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802875" y="2571750"/>
            <a:ext cx="26250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 lo dijo él, pero si lo ven es más creíble.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flipH="1">
            <a:off x="0" y="659700"/>
            <a:ext cx="4725950" cy="44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043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15555" r="13832" t="0"/>
          <a:stretch/>
        </p:blipFill>
        <p:spPr>
          <a:xfrm>
            <a:off x="2687275" y="4550550"/>
            <a:ext cx="6456726" cy="5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8340" l="14619" r="26880" t="10994"/>
          <a:stretch/>
        </p:blipFill>
        <p:spPr>
          <a:xfrm>
            <a:off x="2352175" y="747450"/>
            <a:ext cx="4566024" cy="35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